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0"/>
  </p:notesMasterIdLst>
  <p:sldIdLst>
    <p:sldId id="3034" r:id="rId2"/>
    <p:sldId id="3025" r:id="rId3"/>
    <p:sldId id="3035" r:id="rId4"/>
    <p:sldId id="3036" r:id="rId5"/>
    <p:sldId id="3026" r:id="rId6"/>
    <p:sldId id="3027" r:id="rId7"/>
    <p:sldId id="3028" r:id="rId8"/>
    <p:sldId id="303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4A55FF-03A2-41CA-B9D0-05C83BEDE34E}" v="1" dt="2025-02-28T08:22:45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lie Delport - SINVAC" userId="f82693ec-4f23-48c9-b2b0-554600fb10dd" providerId="ADAL" clId="{B94A55FF-03A2-41CA-B9D0-05C83BEDE34E}"/>
    <pc:docChg chg="addSld modSld">
      <pc:chgData name="Hanlie Delport - SINVAC" userId="f82693ec-4f23-48c9-b2b0-554600fb10dd" providerId="ADAL" clId="{B94A55FF-03A2-41CA-B9D0-05C83BEDE34E}" dt="2025-02-28T08:23:46.700" v="101" actId="20577"/>
      <pc:docMkLst>
        <pc:docMk/>
      </pc:docMkLst>
      <pc:sldChg chg="modSp mod">
        <pc:chgData name="Hanlie Delport - SINVAC" userId="f82693ec-4f23-48c9-b2b0-554600fb10dd" providerId="ADAL" clId="{B94A55FF-03A2-41CA-B9D0-05C83BEDE34E}" dt="2025-02-28T08:23:46.700" v="101" actId="20577"/>
        <pc:sldMkLst>
          <pc:docMk/>
          <pc:sldMk cId="2255735178" sldId="3028"/>
        </pc:sldMkLst>
        <pc:spChg chg="mod">
          <ac:chgData name="Hanlie Delport - SINVAC" userId="f82693ec-4f23-48c9-b2b0-554600fb10dd" providerId="ADAL" clId="{B94A55FF-03A2-41CA-B9D0-05C83BEDE34E}" dt="2025-02-28T08:23:46.700" v="101" actId="20577"/>
          <ac:spMkLst>
            <pc:docMk/>
            <pc:sldMk cId="2255735178" sldId="3028"/>
            <ac:spMk id="9" creationId="{9C0ED97A-F743-8F52-86B9-B676A94BFFED}"/>
          </ac:spMkLst>
        </pc:spChg>
      </pc:sldChg>
      <pc:sldChg chg="modSp add mod">
        <pc:chgData name="Hanlie Delport - SINVAC" userId="f82693ec-4f23-48c9-b2b0-554600fb10dd" providerId="ADAL" clId="{B94A55FF-03A2-41CA-B9D0-05C83BEDE34E}" dt="2025-02-28T08:23:01.914" v="99" actId="1076"/>
        <pc:sldMkLst>
          <pc:docMk/>
          <pc:sldMk cId="3066038014" sldId="3037"/>
        </pc:sldMkLst>
        <pc:spChg chg="mod">
          <ac:chgData name="Hanlie Delport - SINVAC" userId="f82693ec-4f23-48c9-b2b0-554600fb10dd" providerId="ADAL" clId="{B94A55FF-03A2-41CA-B9D0-05C83BEDE34E}" dt="2025-02-28T08:20:55.793" v="15" actId="14100"/>
          <ac:spMkLst>
            <pc:docMk/>
            <pc:sldMk cId="3066038014" sldId="3037"/>
            <ac:spMk id="8" creationId="{06C2E42B-2310-C3A0-A547-CA50DFBCBA05}"/>
          </ac:spMkLst>
        </pc:spChg>
        <pc:spChg chg="mod">
          <ac:chgData name="Hanlie Delport - SINVAC" userId="f82693ec-4f23-48c9-b2b0-554600fb10dd" providerId="ADAL" clId="{B94A55FF-03A2-41CA-B9D0-05C83BEDE34E}" dt="2025-02-28T08:23:01.914" v="99" actId="1076"/>
          <ac:spMkLst>
            <pc:docMk/>
            <pc:sldMk cId="3066038014" sldId="3037"/>
            <ac:spMk id="9" creationId="{05874AD4-F861-F986-B251-6B50D7E15243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3253CE-1525-4B5E-89AB-A3808B6F4A3C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3C0B207-2A52-49D7-8527-724D627D74D7}">
      <dgm:prSet/>
      <dgm:spPr>
        <a:solidFill>
          <a:schemeClr val="tx2">
            <a:lumMod val="25000"/>
            <a:lumOff val="75000"/>
          </a:schemeClr>
        </a:solidFill>
      </dgm:spPr>
      <dgm:t>
        <a:bodyPr/>
        <a:lstStyle/>
        <a:p>
          <a:r>
            <a:rPr lang="en-US" b="0" i="0"/>
            <a:t>A </a:t>
          </a:r>
          <a:r>
            <a:rPr lang="en-US" b="1" i="0"/>
            <a:t>Non-Conformance Report (NCR)</a:t>
          </a:r>
          <a:r>
            <a:rPr lang="en-US" b="0" i="0"/>
            <a:t> is a document that identifies and reports discrepancies between the actual condition of a product, service, or process and the requirements defined by quality standards.</a:t>
          </a:r>
          <a:endParaRPr lang="en-US"/>
        </a:p>
      </dgm:t>
    </dgm:pt>
    <dgm:pt modelId="{5847CFD0-6DD1-4131-9332-946FF1B5D3A8}" type="parTrans" cxnId="{CE93E55D-F060-443C-992A-E0412D54998D}">
      <dgm:prSet/>
      <dgm:spPr/>
      <dgm:t>
        <a:bodyPr/>
        <a:lstStyle/>
        <a:p>
          <a:endParaRPr lang="en-US"/>
        </a:p>
      </dgm:t>
    </dgm:pt>
    <dgm:pt modelId="{5E6DD80F-D425-40F6-BB17-47A091581D9D}" type="sibTrans" cxnId="{CE93E55D-F060-443C-992A-E0412D54998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3417C25-8EC8-4DFB-9790-C6ADD92B8BA5}">
      <dgm:prSet/>
      <dgm:spPr>
        <a:solidFill>
          <a:schemeClr val="accent1">
            <a:lumMod val="75000"/>
          </a:schemeClr>
        </a:solidFill>
        <a:ln>
          <a:solidFill>
            <a:schemeClr val="accent4"/>
          </a:solidFill>
        </a:ln>
      </dgm:spPr>
      <dgm:t>
        <a:bodyPr/>
        <a:lstStyle/>
        <a:p>
          <a:r>
            <a:rPr lang="en-US" b="0" i="0" dirty="0"/>
            <a:t>In quality terms, a non-conformance or non-conformity is any output that doesn't meet requirements, specifications or expectations. Non-conformities can arise in materials, products, and software, as well as in services and working practices.</a:t>
          </a:r>
          <a:endParaRPr lang="en-US" dirty="0"/>
        </a:p>
      </dgm:t>
    </dgm:pt>
    <dgm:pt modelId="{07FA1EED-6977-475B-A785-55B4A1D8F4B7}" type="parTrans" cxnId="{A079B8CC-2949-45FB-8C8D-4F5641F28C3F}">
      <dgm:prSet/>
      <dgm:spPr/>
      <dgm:t>
        <a:bodyPr/>
        <a:lstStyle/>
        <a:p>
          <a:endParaRPr lang="en-US"/>
        </a:p>
      </dgm:t>
    </dgm:pt>
    <dgm:pt modelId="{BEB3D971-B78C-4021-99B3-B08D5F6FEA80}" type="sibTrans" cxnId="{A079B8CC-2949-45FB-8C8D-4F5641F28C3F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EB2601F-391A-4DE4-B0D0-B0DB5916FABE}">
      <dgm:prSet/>
      <dgm:spPr/>
      <dgm:t>
        <a:bodyPr/>
        <a:lstStyle/>
        <a:p>
          <a:r>
            <a:rPr lang="en-US" b="0" i="0"/>
            <a:t>A non-conformance report (NCR) is a documented identification of a deviation or noncompliance from established standards, specifications, or procedures raised within a quality management system (QMS). The purpose of an NCR is to formally record the details and severity of the nonconformity, in order to trigger appropriate corrective and preventive action.</a:t>
          </a:r>
          <a:endParaRPr lang="en-US"/>
        </a:p>
      </dgm:t>
    </dgm:pt>
    <dgm:pt modelId="{298BE047-52A5-4FF2-A944-9EA0B7F18B87}" type="parTrans" cxnId="{E6958F39-D2AD-4986-880C-130F564D166A}">
      <dgm:prSet/>
      <dgm:spPr/>
      <dgm:t>
        <a:bodyPr/>
        <a:lstStyle/>
        <a:p>
          <a:endParaRPr lang="en-US"/>
        </a:p>
      </dgm:t>
    </dgm:pt>
    <dgm:pt modelId="{F2CC6581-EA1A-41B2-BEE2-71903F8D334C}" type="sibTrans" cxnId="{E6958F39-D2AD-4986-880C-130F564D166A}">
      <dgm:prSet/>
      <dgm:spPr/>
      <dgm:t>
        <a:bodyPr/>
        <a:lstStyle/>
        <a:p>
          <a:endParaRPr lang="en-US"/>
        </a:p>
      </dgm:t>
    </dgm:pt>
    <dgm:pt modelId="{407063FC-44E9-45A7-AD02-6AE29C2ECE9C}" type="pres">
      <dgm:prSet presAssocID="{A03253CE-1525-4B5E-89AB-A3808B6F4A3C}" presName="Name0" presStyleCnt="0">
        <dgm:presLayoutVars>
          <dgm:dir/>
          <dgm:resizeHandles val="exact"/>
        </dgm:presLayoutVars>
      </dgm:prSet>
      <dgm:spPr/>
    </dgm:pt>
    <dgm:pt modelId="{A647E0CD-A617-4BA1-ACC6-FC9B237A95E2}" type="pres">
      <dgm:prSet presAssocID="{03C0B207-2A52-49D7-8527-724D627D74D7}" presName="node" presStyleLbl="node1" presStyleIdx="0" presStyleCnt="3">
        <dgm:presLayoutVars>
          <dgm:bulletEnabled val="1"/>
        </dgm:presLayoutVars>
      </dgm:prSet>
      <dgm:spPr/>
    </dgm:pt>
    <dgm:pt modelId="{C4C45C2E-838F-4DE9-8D40-A2F48EB3707E}" type="pres">
      <dgm:prSet presAssocID="{5E6DD80F-D425-40F6-BB17-47A091581D9D}" presName="sibTrans" presStyleLbl="sibTrans2D1" presStyleIdx="0" presStyleCnt="2"/>
      <dgm:spPr/>
    </dgm:pt>
    <dgm:pt modelId="{3B47C4B8-DFA6-4F00-9FB5-68B3EB109576}" type="pres">
      <dgm:prSet presAssocID="{5E6DD80F-D425-40F6-BB17-47A091581D9D}" presName="connectorText" presStyleLbl="sibTrans2D1" presStyleIdx="0" presStyleCnt="2"/>
      <dgm:spPr/>
    </dgm:pt>
    <dgm:pt modelId="{5EF2E63C-08F0-4187-8D4D-3B9B469EAD4A}" type="pres">
      <dgm:prSet presAssocID="{C3417C25-8EC8-4DFB-9790-C6ADD92B8BA5}" presName="node" presStyleLbl="node1" presStyleIdx="1" presStyleCnt="3">
        <dgm:presLayoutVars>
          <dgm:bulletEnabled val="1"/>
        </dgm:presLayoutVars>
      </dgm:prSet>
      <dgm:spPr/>
    </dgm:pt>
    <dgm:pt modelId="{3BB9FD14-5552-471A-A34D-6BC51FF4CD50}" type="pres">
      <dgm:prSet presAssocID="{BEB3D971-B78C-4021-99B3-B08D5F6FEA80}" presName="sibTrans" presStyleLbl="sibTrans2D1" presStyleIdx="1" presStyleCnt="2"/>
      <dgm:spPr/>
    </dgm:pt>
    <dgm:pt modelId="{D84959A4-36C5-4BA7-AF60-C2C5313C9FA1}" type="pres">
      <dgm:prSet presAssocID="{BEB3D971-B78C-4021-99B3-B08D5F6FEA80}" presName="connectorText" presStyleLbl="sibTrans2D1" presStyleIdx="1" presStyleCnt="2"/>
      <dgm:spPr/>
    </dgm:pt>
    <dgm:pt modelId="{9F6F8A7F-EA0C-47F3-8C19-0F6FA16B6302}" type="pres">
      <dgm:prSet presAssocID="{AEB2601F-391A-4DE4-B0D0-B0DB5916FABE}" presName="node" presStyleLbl="node1" presStyleIdx="2" presStyleCnt="3">
        <dgm:presLayoutVars>
          <dgm:bulletEnabled val="1"/>
        </dgm:presLayoutVars>
      </dgm:prSet>
      <dgm:spPr/>
    </dgm:pt>
  </dgm:ptLst>
  <dgm:cxnLst>
    <dgm:cxn modelId="{5305E825-9FCC-43A9-86B6-E1DA616CD346}" type="presOf" srcId="{C3417C25-8EC8-4DFB-9790-C6ADD92B8BA5}" destId="{5EF2E63C-08F0-4187-8D4D-3B9B469EAD4A}" srcOrd="0" destOrd="0" presId="urn:microsoft.com/office/officeart/2005/8/layout/process1"/>
    <dgm:cxn modelId="{E6958F39-D2AD-4986-880C-130F564D166A}" srcId="{A03253CE-1525-4B5E-89AB-A3808B6F4A3C}" destId="{AEB2601F-391A-4DE4-B0D0-B0DB5916FABE}" srcOrd="2" destOrd="0" parTransId="{298BE047-52A5-4FF2-A944-9EA0B7F18B87}" sibTransId="{F2CC6581-EA1A-41B2-BEE2-71903F8D334C}"/>
    <dgm:cxn modelId="{CE93E55D-F060-443C-992A-E0412D54998D}" srcId="{A03253CE-1525-4B5E-89AB-A3808B6F4A3C}" destId="{03C0B207-2A52-49D7-8527-724D627D74D7}" srcOrd="0" destOrd="0" parTransId="{5847CFD0-6DD1-4131-9332-946FF1B5D3A8}" sibTransId="{5E6DD80F-D425-40F6-BB17-47A091581D9D}"/>
    <dgm:cxn modelId="{6184B961-4D91-4139-9D20-47E78F4CF511}" type="presOf" srcId="{5E6DD80F-D425-40F6-BB17-47A091581D9D}" destId="{C4C45C2E-838F-4DE9-8D40-A2F48EB3707E}" srcOrd="0" destOrd="0" presId="urn:microsoft.com/office/officeart/2005/8/layout/process1"/>
    <dgm:cxn modelId="{24441374-1F10-4B03-A499-5881E0AC4F77}" type="presOf" srcId="{BEB3D971-B78C-4021-99B3-B08D5F6FEA80}" destId="{3BB9FD14-5552-471A-A34D-6BC51FF4CD50}" srcOrd="0" destOrd="0" presId="urn:microsoft.com/office/officeart/2005/8/layout/process1"/>
    <dgm:cxn modelId="{2BE5EE7D-CDA4-4AE6-B986-F27F8C1E9236}" type="presOf" srcId="{A03253CE-1525-4B5E-89AB-A3808B6F4A3C}" destId="{407063FC-44E9-45A7-AD02-6AE29C2ECE9C}" srcOrd="0" destOrd="0" presId="urn:microsoft.com/office/officeart/2005/8/layout/process1"/>
    <dgm:cxn modelId="{752F45A7-C914-4033-9AF6-FA8CA1A86CD8}" type="presOf" srcId="{5E6DD80F-D425-40F6-BB17-47A091581D9D}" destId="{3B47C4B8-DFA6-4F00-9FB5-68B3EB109576}" srcOrd="1" destOrd="0" presId="urn:microsoft.com/office/officeart/2005/8/layout/process1"/>
    <dgm:cxn modelId="{F086CFB1-D915-47CD-BA19-791E0B3674BD}" type="presOf" srcId="{BEB3D971-B78C-4021-99B3-B08D5F6FEA80}" destId="{D84959A4-36C5-4BA7-AF60-C2C5313C9FA1}" srcOrd="1" destOrd="0" presId="urn:microsoft.com/office/officeart/2005/8/layout/process1"/>
    <dgm:cxn modelId="{8AD466C9-FF0D-4EAB-AE56-48C0DD34B964}" type="presOf" srcId="{03C0B207-2A52-49D7-8527-724D627D74D7}" destId="{A647E0CD-A617-4BA1-ACC6-FC9B237A95E2}" srcOrd="0" destOrd="0" presId="urn:microsoft.com/office/officeart/2005/8/layout/process1"/>
    <dgm:cxn modelId="{A079B8CC-2949-45FB-8C8D-4F5641F28C3F}" srcId="{A03253CE-1525-4B5E-89AB-A3808B6F4A3C}" destId="{C3417C25-8EC8-4DFB-9790-C6ADD92B8BA5}" srcOrd="1" destOrd="0" parTransId="{07FA1EED-6977-475B-A785-55B4A1D8F4B7}" sibTransId="{BEB3D971-B78C-4021-99B3-B08D5F6FEA80}"/>
    <dgm:cxn modelId="{81B38AE4-0974-44C7-ABE4-5E52CCAC79B9}" type="presOf" srcId="{AEB2601F-391A-4DE4-B0D0-B0DB5916FABE}" destId="{9F6F8A7F-EA0C-47F3-8C19-0F6FA16B6302}" srcOrd="0" destOrd="0" presId="urn:microsoft.com/office/officeart/2005/8/layout/process1"/>
    <dgm:cxn modelId="{DD4C17A8-A5C2-42E5-8A1F-8AC66FDBAC1B}" type="presParOf" srcId="{407063FC-44E9-45A7-AD02-6AE29C2ECE9C}" destId="{A647E0CD-A617-4BA1-ACC6-FC9B237A95E2}" srcOrd="0" destOrd="0" presId="urn:microsoft.com/office/officeart/2005/8/layout/process1"/>
    <dgm:cxn modelId="{5632D9F8-1DC9-425B-AACF-68840FC6DE7E}" type="presParOf" srcId="{407063FC-44E9-45A7-AD02-6AE29C2ECE9C}" destId="{C4C45C2E-838F-4DE9-8D40-A2F48EB3707E}" srcOrd="1" destOrd="0" presId="urn:microsoft.com/office/officeart/2005/8/layout/process1"/>
    <dgm:cxn modelId="{22161A95-73E8-4411-93BC-9560CB5643A5}" type="presParOf" srcId="{C4C45C2E-838F-4DE9-8D40-A2F48EB3707E}" destId="{3B47C4B8-DFA6-4F00-9FB5-68B3EB109576}" srcOrd="0" destOrd="0" presId="urn:microsoft.com/office/officeart/2005/8/layout/process1"/>
    <dgm:cxn modelId="{DBBEEFAC-6D62-4D06-BF4A-7B24DE8EA0F8}" type="presParOf" srcId="{407063FC-44E9-45A7-AD02-6AE29C2ECE9C}" destId="{5EF2E63C-08F0-4187-8D4D-3B9B469EAD4A}" srcOrd="2" destOrd="0" presId="urn:microsoft.com/office/officeart/2005/8/layout/process1"/>
    <dgm:cxn modelId="{57DA96B8-75FD-492C-B195-E829EB4627AA}" type="presParOf" srcId="{407063FC-44E9-45A7-AD02-6AE29C2ECE9C}" destId="{3BB9FD14-5552-471A-A34D-6BC51FF4CD50}" srcOrd="3" destOrd="0" presId="urn:microsoft.com/office/officeart/2005/8/layout/process1"/>
    <dgm:cxn modelId="{F81D0195-FA68-4A53-8DFC-56741CD8537F}" type="presParOf" srcId="{3BB9FD14-5552-471A-A34D-6BC51FF4CD50}" destId="{D84959A4-36C5-4BA7-AF60-C2C5313C9FA1}" srcOrd="0" destOrd="0" presId="urn:microsoft.com/office/officeart/2005/8/layout/process1"/>
    <dgm:cxn modelId="{AF51B439-DFA7-45F5-8ED4-EE7024D80AD9}" type="presParOf" srcId="{407063FC-44E9-45A7-AD02-6AE29C2ECE9C}" destId="{9F6F8A7F-EA0C-47F3-8C19-0F6FA16B630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32FF12-687A-4C29-90DF-3173CD198B6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F51BB9-CAFC-4BD4-8BA1-438FB44657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ZA" sz="1800" dirty="0"/>
            <a:t>As part of Sinvac’s internal processes we use a NCR system to identify issues, analyse root causes and implement improvement processes to correct and prevent future re-occurrences. </a:t>
          </a:r>
          <a:endParaRPr lang="en-US" sz="1800" dirty="0"/>
        </a:p>
      </dgm:t>
    </dgm:pt>
    <dgm:pt modelId="{75AE7289-9DA9-4A3E-B934-F7EA0EC0D265}" type="parTrans" cxnId="{FD462665-8201-4973-8E62-C0A531EBB1F4}">
      <dgm:prSet/>
      <dgm:spPr/>
      <dgm:t>
        <a:bodyPr/>
        <a:lstStyle/>
        <a:p>
          <a:endParaRPr lang="en-US"/>
        </a:p>
      </dgm:t>
    </dgm:pt>
    <dgm:pt modelId="{31D7E4D9-1461-4C4A-97CE-E9FE93E021B9}" type="sibTrans" cxnId="{FD462665-8201-4973-8E62-C0A531EBB1F4}">
      <dgm:prSet/>
      <dgm:spPr/>
      <dgm:t>
        <a:bodyPr/>
        <a:lstStyle/>
        <a:p>
          <a:endParaRPr lang="en-US"/>
        </a:p>
      </dgm:t>
    </dgm:pt>
    <dgm:pt modelId="{CD65DAD1-ACD5-40D2-AC5F-F44CF22A5DE8}">
      <dgm:prSet/>
      <dgm:spPr/>
      <dgm:t>
        <a:bodyPr/>
        <a:lstStyle/>
        <a:p>
          <a:pPr>
            <a:lnSpc>
              <a:spcPct val="100000"/>
            </a:lnSpc>
          </a:pPr>
          <a:r>
            <a:rPr lang="en-ZA"/>
            <a:t>If there is </a:t>
          </a:r>
          <a:r>
            <a:rPr lang="en-ZA" b="1" u="sng"/>
            <a:t>any deviation </a:t>
          </a:r>
          <a:r>
            <a:rPr lang="en-ZA"/>
            <a:t>from </a:t>
          </a:r>
          <a:r>
            <a:rPr lang="en-ZA" b="1"/>
            <a:t>any process, procedure, standard or working environment </a:t>
          </a:r>
          <a:r>
            <a:rPr lang="en-ZA"/>
            <a:t>we need to raise an NCR. It is important because:</a:t>
          </a:r>
          <a:endParaRPr lang="en-US"/>
        </a:p>
      </dgm:t>
    </dgm:pt>
    <dgm:pt modelId="{0FA0EC6E-B007-4B55-81E5-42CBDFFED4C7}" type="parTrans" cxnId="{D9ED15D8-7123-45C2-9E4C-470F52E9CB0E}">
      <dgm:prSet/>
      <dgm:spPr/>
      <dgm:t>
        <a:bodyPr/>
        <a:lstStyle/>
        <a:p>
          <a:endParaRPr lang="en-US"/>
        </a:p>
      </dgm:t>
    </dgm:pt>
    <dgm:pt modelId="{38F4AEC9-761B-4883-B607-4DFD2F57B80D}" type="sibTrans" cxnId="{D9ED15D8-7123-45C2-9E4C-470F52E9CB0E}">
      <dgm:prSet/>
      <dgm:spPr/>
      <dgm:t>
        <a:bodyPr/>
        <a:lstStyle/>
        <a:p>
          <a:endParaRPr lang="en-US"/>
        </a:p>
      </dgm:t>
    </dgm:pt>
    <dgm:pt modelId="{162F9679-BD5C-4E15-B89D-FD2A578778DD}" type="pres">
      <dgm:prSet presAssocID="{1832FF12-687A-4C29-90DF-3173CD198B6B}" presName="root" presStyleCnt="0">
        <dgm:presLayoutVars>
          <dgm:dir/>
          <dgm:resizeHandles val="exact"/>
        </dgm:presLayoutVars>
      </dgm:prSet>
      <dgm:spPr/>
    </dgm:pt>
    <dgm:pt modelId="{16E9D990-6E51-44C2-8886-99F7876FA8CC}" type="pres">
      <dgm:prSet presAssocID="{4BF51BB9-CAFC-4BD4-8BA1-438FB44657D2}" presName="compNode" presStyleCnt="0"/>
      <dgm:spPr/>
    </dgm:pt>
    <dgm:pt modelId="{86B03E9F-1F3B-4473-BC3A-A2FCDE1D68D2}" type="pres">
      <dgm:prSet presAssocID="{4BF51BB9-CAFC-4BD4-8BA1-438FB44657D2}" presName="bgRect" presStyleLbl="bgShp" presStyleIdx="0" presStyleCnt="2"/>
      <dgm:spPr/>
    </dgm:pt>
    <dgm:pt modelId="{AEAD7B8E-AACA-4197-B4AF-65E988BC3284}" type="pres">
      <dgm:prSet presAssocID="{4BF51BB9-CAFC-4BD4-8BA1-438FB44657D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BE562C1-D421-491F-886B-851A341A3D33}" type="pres">
      <dgm:prSet presAssocID="{4BF51BB9-CAFC-4BD4-8BA1-438FB44657D2}" presName="spaceRect" presStyleCnt="0"/>
      <dgm:spPr/>
    </dgm:pt>
    <dgm:pt modelId="{262D123F-8B57-4AC4-9B80-4CB309A8CCFC}" type="pres">
      <dgm:prSet presAssocID="{4BF51BB9-CAFC-4BD4-8BA1-438FB44657D2}" presName="parTx" presStyleLbl="revTx" presStyleIdx="0" presStyleCnt="2">
        <dgm:presLayoutVars>
          <dgm:chMax val="0"/>
          <dgm:chPref val="0"/>
        </dgm:presLayoutVars>
      </dgm:prSet>
      <dgm:spPr/>
    </dgm:pt>
    <dgm:pt modelId="{E640BBAA-37DF-4004-8D1F-CFDF7023D684}" type="pres">
      <dgm:prSet presAssocID="{31D7E4D9-1461-4C4A-97CE-E9FE93E021B9}" presName="sibTrans" presStyleCnt="0"/>
      <dgm:spPr/>
    </dgm:pt>
    <dgm:pt modelId="{9EBBC16C-893D-4397-9D18-2FCF35EC2DA7}" type="pres">
      <dgm:prSet presAssocID="{CD65DAD1-ACD5-40D2-AC5F-F44CF22A5DE8}" presName="compNode" presStyleCnt="0"/>
      <dgm:spPr/>
    </dgm:pt>
    <dgm:pt modelId="{0C4ACAC0-DAA1-4DE9-ACBA-3B1CF2F4E0E4}" type="pres">
      <dgm:prSet presAssocID="{CD65DAD1-ACD5-40D2-AC5F-F44CF22A5DE8}" presName="bgRect" presStyleLbl="bgShp" presStyleIdx="1" presStyleCnt="2"/>
      <dgm:spPr/>
    </dgm:pt>
    <dgm:pt modelId="{F40FFE1F-C207-484B-99B1-F27F720577FD}" type="pres">
      <dgm:prSet presAssocID="{CD65DAD1-ACD5-40D2-AC5F-F44CF22A5DE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756AFBC4-DA1E-44AD-A29A-2DEE6CDE0D2F}" type="pres">
      <dgm:prSet presAssocID="{CD65DAD1-ACD5-40D2-AC5F-F44CF22A5DE8}" presName="spaceRect" presStyleCnt="0"/>
      <dgm:spPr/>
    </dgm:pt>
    <dgm:pt modelId="{60146D4F-8602-4D97-B31D-7F3CE6ADFC62}" type="pres">
      <dgm:prSet presAssocID="{CD65DAD1-ACD5-40D2-AC5F-F44CF22A5DE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2759D42-21F7-47DC-A668-4EE776A4A88B}" type="presOf" srcId="{4BF51BB9-CAFC-4BD4-8BA1-438FB44657D2}" destId="{262D123F-8B57-4AC4-9B80-4CB309A8CCFC}" srcOrd="0" destOrd="0" presId="urn:microsoft.com/office/officeart/2018/2/layout/IconVerticalSolidList"/>
    <dgm:cxn modelId="{FD462665-8201-4973-8E62-C0A531EBB1F4}" srcId="{1832FF12-687A-4C29-90DF-3173CD198B6B}" destId="{4BF51BB9-CAFC-4BD4-8BA1-438FB44657D2}" srcOrd="0" destOrd="0" parTransId="{75AE7289-9DA9-4A3E-B934-F7EA0EC0D265}" sibTransId="{31D7E4D9-1461-4C4A-97CE-E9FE93E021B9}"/>
    <dgm:cxn modelId="{4C1FE769-FEC3-489D-AFFA-22290E6B6B47}" type="presOf" srcId="{1832FF12-687A-4C29-90DF-3173CD198B6B}" destId="{162F9679-BD5C-4E15-B89D-FD2A578778DD}" srcOrd="0" destOrd="0" presId="urn:microsoft.com/office/officeart/2018/2/layout/IconVerticalSolidList"/>
    <dgm:cxn modelId="{D9ED15D8-7123-45C2-9E4C-470F52E9CB0E}" srcId="{1832FF12-687A-4C29-90DF-3173CD198B6B}" destId="{CD65DAD1-ACD5-40D2-AC5F-F44CF22A5DE8}" srcOrd="1" destOrd="0" parTransId="{0FA0EC6E-B007-4B55-81E5-42CBDFFED4C7}" sibTransId="{38F4AEC9-761B-4883-B607-4DFD2F57B80D}"/>
    <dgm:cxn modelId="{F6E62AE8-29E2-40F4-9DB1-9FF8410115B3}" type="presOf" srcId="{CD65DAD1-ACD5-40D2-AC5F-F44CF22A5DE8}" destId="{60146D4F-8602-4D97-B31D-7F3CE6ADFC62}" srcOrd="0" destOrd="0" presId="urn:microsoft.com/office/officeart/2018/2/layout/IconVerticalSolidList"/>
    <dgm:cxn modelId="{AEB8D971-2A70-4BF3-846A-9ED4B8B4893E}" type="presParOf" srcId="{162F9679-BD5C-4E15-B89D-FD2A578778DD}" destId="{16E9D990-6E51-44C2-8886-99F7876FA8CC}" srcOrd="0" destOrd="0" presId="urn:microsoft.com/office/officeart/2018/2/layout/IconVerticalSolidList"/>
    <dgm:cxn modelId="{BD8C6DDB-69AD-4D72-93FF-8A652D130488}" type="presParOf" srcId="{16E9D990-6E51-44C2-8886-99F7876FA8CC}" destId="{86B03E9F-1F3B-4473-BC3A-A2FCDE1D68D2}" srcOrd="0" destOrd="0" presId="urn:microsoft.com/office/officeart/2018/2/layout/IconVerticalSolidList"/>
    <dgm:cxn modelId="{4791043E-D1BA-4A3B-AB72-B0DD1BFA962B}" type="presParOf" srcId="{16E9D990-6E51-44C2-8886-99F7876FA8CC}" destId="{AEAD7B8E-AACA-4197-B4AF-65E988BC3284}" srcOrd="1" destOrd="0" presId="urn:microsoft.com/office/officeart/2018/2/layout/IconVerticalSolidList"/>
    <dgm:cxn modelId="{E55C5B65-D27E-439C-993F-F8CBE5685DD0}" type="presParOf" srcId="{16E9D990-6E51-44C2-8886-99F7876FA8CC}" destId="{5BE562C1-D421-491F-886B-851A341A3D33}" srcOrd="2" destOrd="0" presId="urn:microsoft.com/office/officeart/2018/2/layout/IconVerticalSolidList"/>
    <dgm:cxn modelId="{4F8A0BC6-5581-47F2-AD9F-AC5F01511759}" type="presParOf" srcId="{16E9D990-6E51-44C2-8886-99F7876FA8CC}" destId="{262D123F-8B57-4AC4-9B80-4CB309A8CCFC}" srcOrd="3" destOrd="0" presId="urn:microsoft.com/office/officeart/2018/2/layout/IconVerticalSolidList"/>
    <dgm:cxn modelId="{6279A79D-B530-440B-9201-33B2C4C4D652}" type="presParOf" srcId="{162F9679-BD5C-4E15-B89D-FD2A578778DD}" destId="{E640BBAA-37DF-4004-8D1F-CFDF7023D684}" srcOrd="1" destOrd="0" presId="urn:microsoft.com/office/officeart/2018/2/layout/IconVerticalSolidList"/>
    <dgm:cxn modelId="{1F3D289C-9EFF-4A1E-9C8E-16A7D2B1B015}" type="presParOf" srcId="{162F9679-BD5C-4E15-B89D-FD2A578778DD}" destId="{9EBBC16C-893D-4397-9D18-2FCF35EC2DA7}" srcOrd="2" destOrd="0" presId="urn:microsoft.com/office/officeart/2018/2/layout/IconVerticalSolidList"/>
    <dgm:cxn modelId="{AAA3D883-94A0-4ED5-8D3C-742E497790AF}" type="presParOf" srcId="{9EBBC16C-893D-4397-9D18-2FCF35EC2DA7}" destId="{0C4ACAC0-DAA1-4DE9-ACBA-3B1CF2F4E0E4}" srcOrd="0" destOrd="0" presId="urn:microsoft.com/office/officeart/2018/2/layout/IconVerticalSolidList"/>
    <dgm:cxn modelId="{BF592B15-EEE8-4444-84BC-F152271402AF}" type="presParOf" srcId="{9EBBC16C-893D-4397-9D18-2FCF35EC2DA7}" destId="{F40FFE1F-C207-484B-99B1-F27F720577FD}" srcOrd="1" destOrd="0" presId="urn:microsoft.com/office/officeart/2018/2/layout/IconVerticalSolidList"/>
    <dgm:cxn modelId="{F2746EA5-6A08-4CB3-B224-FA04878F82BA}" type="presParOf" srcId="{9EBBC16C-893D-4397-9D18-2FCF35EC2DA7}" destId="{756AFBC4-DA1E-44AD-A29A-2DEE6CDE0D2F}" srcOrd="2" destOrd="0" presId="urn:microsoft.com/office/officeart/2018/2/layout/IconVerticalSolidList"/>
    <dgm:cxn modelId="{802087F3-5201-4DAD-A686-0B0A2CE34DE2}" type="presParOf" srcId="{9EBBC16C-893D-4397-9D18-2FCF35EC2DA7}" destId="{60146D4F-8602-4D97-B31D-7F3CE6ADFC6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7E0CD-A617-4BA1-ACC6-FC9B237A95E2}">
      <dsp:nvSpPr>
        <dsp:cNvPr id="0" name=""/>
        <dsp:cNvSpPr/>
      </dsp:nvSpPr>
      <dsp:spPr>
        <a:xfrm>
          <a:off x="9451" y="75794"/>
          <a:ext cx="2824953" cy="3447644"/>
        </a:xfrm>
        <a:prstGeom prst="roundRect">
          <a:avLst>
            <a:gd name="adj" fmla="val 10000"/>
          </a:avLst>
        </a:prstGeom>
        <a:solidFill>
          <a:schemeClr val="tx2">
            <a:lumMod val="25000"/>
            <a:lumOff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A </a:t>
          </a:r>
          <a:r>
            <a:rPr lang="en-US" sz="1600" b="1" i="0" kern="1200"/>
            <a:t>Non-Conformance Report (NCR)</a:t>
          </a:r>
          <a:r>
            <a:rPr lang="en-US" sz="1600" b="0" i="0" kern="1200"/>
            <a:t> is a document that identifies and reports discrepancies between the actual condition of a product, service, or process and the requirements defined by quality standards.</a:t>
          </a:r>
          <a:endParaRPr lang="en-US" sz="1600" kern="1200"/>
        </a:p>
      </dsp:txBody>
      <dsp:txXfrm>
        <a:off x="92191" y="158534"/>
        <a:ext cx="2659473" cy="3282164"/>
      </dsp:txXfrm>
    </dsp:sp>
    <dsp:sp modelId="{C4C45C2E-838F-4DE9-8D40-A2F48EB3707E}">
      <dsp:nvSpPr>
        <dsp:cNvPr id="0" name=""/>
        <dsp:cNvSpPr/>
      </dsp:nvSpPr>
      <dsp:spPr>
        <a:xfrm>
          <a:off x="3116899" y="1449322"/>
          <a:ext cx="598890" cy="7005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116899" y="1589440"/>
        <a:ext cx="419223" cy="420352"/>
      </dsp:txXfrm>
    </dsp:sp>
    <dsp:sp modelId="{5EF2E63C-08F0-4187-8D4D-3B9B469EAD4A}">
      <dsp:nvSpPr>
        <dsp:cNvPr id="0" name=""/>
        <dsp:cNvSpPr/>
      </dsp:nvSpPr>
      <dsp:spPr>
        <a:xfrm>
          <a:off x="3964385" y="75794"/>
          <a:ext cx="2824953" cy="344764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In quality terms, a non-conformance or non-conformity is any output that doesn't meet requirements, specifications or expectations. Non-conformities can arise in materials, products, and software, as well as in services and working practices.</a:t>
          </a:r>
          <a:endParaRPr lang="en-US" sz="1600" kern="1200" dirty="0"/>
        </a:p>
      </dsp:txBody>
      <dsp:txXfrm>
        <a:off x="4047125" y="158534"/>
        <a:ext cx="2659473" cy="3282164"/>
      </dsp:txXfrm>
    </dsp:sp>
    <dsp:sp modelId="{3BB9FD14-5552-471A-A34D-6BC51FF4CD50}">
      <dsp:nvSpPr>
        <dsp:cNvPr id="0" name=""/>
        <dsp:cNvSpPr/>
      </dsp:nvSpPr>
      <dsp:spPr>
        <a:xfrm>
          <a:off x="7071834" y="1449322"/>
          <a:ext cx="598890" cy="7005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7071834" y="1589440"/>
        <a:ext cx="419223" cy="420352"/>
      </dsp:txXfrm>
    </dsp:sp>
    <dsp:sp modelId="{9F6F8A7F-EA0C-47F3-8C19-0F6FA16B6302}">
      <dsp:nvSpPr>
        <dsp:cNvPr id="0" name=""/>
        <dsp:cNvSpPr/>
      </dsp:nvSpPr>
      <dsp:spPr>
        <a:xfrm>
          <a:off x="7919320" y="75794"/>
          <a:ext cx="2824953" cy="34476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A non-conformance report (NCR) is a documented identification of a deviation or noncompliance from established standards, specifications, or procedures raised within a quality management system (QMS). The purpose of an NCR is to formally record the details and severity of the nonconformity, in order to trigger appropriate corrective and preventive action.</a:t>
          </a:r>
          <a:endParaRPr lang="en-US" sz="1600" kern="1200"/>
        </a:p>
      </dsp:txBody>
      <dsp:txXfrm>
        <a:off x="8002060" y="158534"/>
        <a:ext cx="2659473" cy="3282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03E9F-1F3B-4473-BC3A-A2FCDE1D68D2}">
      <dsp:nvSpPr>
        <dsp:cNvPr id="0" name=""/>
        <dsp:cNvSpPr/>
      </dsp:nvSpPr>
      <dsp:spPr>
        <a:xfrm>
          <a:off x="0" y="87716"/>
          <a:ext cx="11111606" cy="7236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D7B8E-AACA-4197-B4AF-65E988BC3284}">
      <dsp:nvSpPr>
        <dsp:cNvPr id="0" name=""/>
        <dsp:cNvSpPr/>
      </dsp:nvSpPr>
      <dsp:spPr>
        <a:xfrm>
          <a:off x="218906" y="250539"/>
          <a:ext cx="398012" cy="3980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D123F-8B57-4AC4-9B80-4CB309A8CCFC}">
      <dsp:nvSpPr>
        <dsp:cNvPr id="0" name=""/>
        <dsp:cNvSpPr/>
      </dsp:nvSpPr>
      <dsp:spPr>
        <a:xfrm>
          <a:off x="835826" y="87716"/>
          <a:ext cx="10275779" cy="723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87" tIns="76587" rIns="76587" bIns="7658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As part of Sinvac’s internal processes we use a NCR system to identify issues, analyse root causes and implement improvement processes to correct and prevent future re-occurrences. </a:t>
          </a:r>
          <a:endParaRPr lang="en-US" sz="1800" kern="1200" dirty="0"/>
        </a:p>
      </dsp:txBody>
      <dsp:txXfrm>
        <a:off x="835826" y="87716"/>
        <a:ext cx="10275779" cy="723659"/>
      </dsp:txXfrm>
    </dsp:sp>
    <dsp:sp modelId="{0C4ACAC0-DAA1-4DE9-ACBA-3B1CF2F4E0E4}">
      <dsp:nvSpPr>
        <dsp:cNvPr id="0" name=""/>
        <dsp:cNvSpPr/>
      </dsp:nvSpPr>
      <dsp:spPr>
        <a:xfrm>
          <a:off x="0" y="942950"/>
          <a:ext cx="11111606" cy="72365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0FFE1F-C207-484B-99B1-F27F720577FD}">
      <dsp:nvSpPr>
        <dsp:cNvPr id="0" name=""/>
        <dsp:cNvSpPr/>
      </dsp:nvSpPr>
      <dsp:spPr>
        <a:xfrm>
          <a:off x="218906" y="1105773"/>
          <a:ext cx="398012" cy="3980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46D4F-8602-4D97-B31D-7F3CE6ADFC62}">
      <dsp:nvSpPr>
        <dsp:cNvPr id="0" name=""/>
        <dsp:cNvSpPr/>
      </dsp:nvSpPr>
      <dsp:spPr>
        <a:xfrm>
          <a:off x="835826" y="942950"/>
          <a:ext cx="10275779" cy="723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87" tIns="76587" rIns="76587" bIns="7658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/>
            <a:t>If there is </a:t>
          </a:r>
          <a:r>
            <a:rPr lang="en-ZA" sz="1800" b="1" u="sng" kern="1200"/>
            <a:t>any deviation </a:t>
          </a:r>
          <a:r>
            <a:rPr lang="en-ZA" sz="1800" kern="1200"/>
            <a:t>from </a:t>
          </a:r>
          <a:r>
            <a:rPr lang="en-ZA" sz="1800" b="1" kern="1200"/>
            <a:t>any process, procedure, standard or working environment </a:t>
          </a:r>
          <a:r>
            <a:rPr lang="en-ZA" sz="1800" kern="1200"/>
            <a:t>we need to raise an NCR. It is important because:</a:t>
          </a:r>
          <a:endParaRPr lang="en-US" sz="1800" kern="1200"/>
        </a:p>
      </dsp:txBody>
      <dsp:txXfrm>
        <a:off x="835826" y="942950"/>
        <a:ext cx="10275779" cy="723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82022-C48E-42B5-8242-4CBDEF7902C6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BA6D6-BBD5-4D0A-9920-A4F586127FD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9142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13327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5070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4005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64471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30433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228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93899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829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7986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23253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3394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DEED310-3B43-4B69-B808-1999E149FAC5}" type="datetimeFigureOut">
              <a:rPr lang="en-ZA" smtClean="0"/>
              <a:t>2025/02/28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195B78F-086E-4AB9-BA81-D7236DD29C25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612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r/fX9jMzJ6t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E36B62D-34E6-41D4-B3AA-AC21AB387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70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081043" y="770467"/>
            <a:ext cx="6608963" cy="3352800"/>
          </a:xfrm>
        </p:spPr>
        <p:txBody>
          <a:bodyPr>
            <a:normAutofit/>
          </a:bodyPr>
          <a:lstStyle/>
          <a:p>
            <a:r>
              <a:rPr lang="en-US" sz="3500">
                <a:latin typeface="Arial"/>
                <a:cs typeface="Arial"/>
              </a:rPr>
              <a:t>Non-Conformance Report (NCR)</a:t>
            </a:r>
            <a:b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>
                <a:latin typeface="Arial"/>
                <a:cs typeface="Arial"/>
              </a:rPr>
              <a:t>A constant drive towards improvement</a:t>
            </a:r>
            <a:b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>
                <a:latin typeface="Arial"/>
                <a:cs typeface="Arial"/>
              </a:rPr>
              <a:t>Madelein Steinberg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E92409-AD19-4CE3-9956-8C03560F7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90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logo of a company&#10;&#10;AI-generated content may be incorrect.">
            <a:extLst>
              <a:ext uri="{FF2B5EF4-FFF2-40B4-BE49-F238E27FC236}">
                <a16:creationId xmlns:a16="http://schemas.microsoft.com/office/drawing/2014/main" id="{3C15380D-3708-7B12-B67A-082209748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4" y="1742701"/>
            <a:ext cx="3352128" cy="33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B207-B851-9514-4307-200E64AB7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99533"/>
            <a:ext cx="5142271" cy="16581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Introduction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AE506-3633-4EBB-9AE0-D9176BC4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98" r="9242" b="2"/>
          <a:stretch/>
        </p:blipFill>
        <p:spPr>
          <a:xfrm>
            <a:off x="643192" y="842904"/>
            <a:ext cx="5451627" cy="48521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BF1BA7-7D8D-6403-DADC-A2F84F615FC8}"/>
              </a:ext>
            </a:extLst>
          </p:cNvPr>
          <p:cNvSpPr txBox="1"/>
          <p:nvPr/>
        </p:nvSpPr>
        <p:spPr>
          <a:xfrm>
            <a:off x="6400800" y="2011680"/>
            <a:ext cx="5142271" cy="3864732"/>
          </a:xfrm>
          <a:prstGeom prst="rect">
            <a:avLst/>
          </a:prstGeom>
        </p:spPr>
        <p:txBody>
          <a:bodyPr vert="horz" lIns="91440" tIns="45720" rIns="91440" bIns="45720" rtlCol="0" anchorCtr="1">
            <a:normAutofit/>
          </a:bodyPr>
          <a:lstStyle/>
          <a:p>
            <a:pPr defTabSz="914400">
              <a:lnSpc>
                <a:spcPct val="85000"/>
              </a:lnSpc>
              <a:buFont typeface="Arial" pitchFamily="34" charset="0"/>
              <a:buChar char=" "/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At Sinvac we strive to continuously improve our processes and procedures to ensure a safe and productive work environment as it’s vital for our growth, resilience, and long-term success. We also aim to always deliver to specifications, and to manufacture products of a high quality.  Our service to customers – from order taking to delivery – is also subjected to a quality evaluation process.</a:t>
            </a:r>
          </a:p>
          <a:p>
            <a:pPr defTabSz="914400">
              <a:lnSpc>
                <a:spcPct val="85000"/>
              </a:lnSpc>
              <a:spcBef>
                <a:spcPts val="1500"/>
              </a:spcBef>
              <a:spcAft>
                <a:spcPts val="1500"/>
              </a:spcAft>
              <a:buFont typeface="Arial" pitchFamily="34" charset="0"/>
              <a:buChar char=" "/>
            </a:pPr>
            <a:r>
              <a:rPr lang="en-US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Quality is often defined as the ability to meet requirements.</a:t>
            </a:r>
          </a:p>
          <a:p>
            <a:pPr defTabSz="914400">
              <a:lnSpc>
                <a:spcPct val="85000"/>
              </a:lnSpc>
              <a:buFont typeface="Arial" pitchFamily="34" charset="0"/>
              <a:buChar char=" 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85F5C7-1F5E-454A-C867-25E73F4184B0}"/>
              </a:ext>
            </a:extLst>
          </p:cNvPr>
          <p:cNvSpPr txBox="1">
            <a:spLocks/>
          </p:cNvSpPr>
          <p:nvPr/>
        </p:nvSpPr>
        <p:spPr bwMode="auto">
          <a:xfrm>
            <a:off x="387505" y="3209866"/>
            <a:ext cx="4090218" cy="6759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ZA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1282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5CCB3-4CF4-FF8B-DAA5-1E8DE131E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en-US" b="1" dirty="0"/>
              <a:t>What</a:t>
            </a:r>
            <a:r>
              <a:rPr lang="en-US" dirty="0"/>
              <a:t> is an NCR?</a:t>
            </a:r>
            <a:br>
              <a:rPr lang="en-US" dirty="0"/>
            </a:br>
            <a:endParaRPr lang="en-ZA" dirty="0"/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6F506C3C-0865-B7BA-ADD4-27A4F83BCC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780620"/>
              </p:ext>
            </p:extLst>
          </p:nvPr>
        </p:nvGraphicFramePr>
        <p:xfrm>
          <a:off x="676275" y="2373549"/>
          <a:ext cx="10753725" cy="359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595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D0E3-4245-18D3-E40C-1F51A8DC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an NCR is </a:t>
            </a:r>
            <a:r>
              <a:rPr lang="en-US" b="1" dirty="0"/>
              <a:t>NOT: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F8DA6-FBD9-8AAE-8D61-AAE5FA376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044345"/>
          </a:xfrm>
        </p:spPr>
        <p:txBody>
          <a:bodyPr/>
          <a:lstStyle/>
          <a:p>
            <a:r>
              <a:rPr lang="en-US" dirty="0"/>
              <a:t>*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part of the disciplinary process or a way to “nail” the employees.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Not aimed at discrediting the employees or managers.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Not used for nitpicking and pedantic issues.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Something to dread – see it as a tool to improve yourself and your work!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E63BDE-424B-489D-1F85-53CFB04CD207}"/>
              </a:ext>
            </a:extLst>
          </p:cNvPr>
          <p:cNvSpPr txBox="1"/>
          <p:nvPr/>
        </p:nvSpPr>
        <p:spPr>
          <a:xfrm>
            <a:off x="1584462" y="4301699"/>
            <a:ext cx="891829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Be the one who sets the trend, not the one who follows it</a:t>
            </a:r>
            <a:endParaRPr lang="en-ZA" sz="54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5D6AA2-2576-1E58-8C7A-D3827D7742FD}"/>
              </a:ext>
            </a:extLst>
          </p:cNvPr>
          <p:cNvCxnSpPr/>
          <p:nvPr/>
        </p:nvCxnSpPr>
        <p:spPr>
          <a:xfrm>
            <a:off x="657224" y="4826833"/>
            <a:ext cx="721871" cy="0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808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F63542-D58E-9445-120E-DA8638D99A7A}"/>
              </a:ext>
            </a:extLst>
          </p:cNvPr>
          <p:cNvSpPr txBox="1">
            <a:spLocks/>
          </p:cNvSpPr>
          <p:nvPr/>
        </p:nvSpPr>
        <p:spPr>
          <a:xfrm>
            <a:off x="754504" y="262279"/>
            <a:ext cx="10178992" cy="528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000" dirty="0">
                <a:solidFill>
                  <a:srgbClr val="002060"/>
                </a:solidFill>
                <a:latin typeface="Arial"/>
                <a:cs typeface="Arial"/>
              </a:rPr>
              <a:t>Why</a:t>
            </a:r>
            <a:r>
              <a:rPr lang="en-ZA" sz="3000" dirty="0">
                <a:latin typeface="Arial"/>
                <a:cs typeface="Arial"/>
              </a:rPr>
              <a:t> is it important to issue a Non-conformance Report </a:t>
            </a:r>
            <a:br>
              <a:rPr lang="en-ZA" sz="3000" dirty="0">
                <a:latin typeface="Arial"/>
                <a:cs typeface="Arial"/>
              </a:rPr>
            </a:br>
            <a:endParaRPr lang="en-ZA" sz="3000" dirty="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EA3424-D6D5-4B4D-2AD1-E05443F59FC2}"/>
              </a:ext>
            </a:extLst>
          </p:cNvPr>
          <p:cNvSpPr txBox="1"/>
          <p:nvPr/>
        </p:nvSpPr>
        <p:spPr>
          <a:xfrm>
            <a:off x="754504" y="3160586"/>
            <a:ext cx="5856158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It’s critical for maintaining quality and compliance, identifying root causes, and preventing recurring issues. 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It fosters continuous improvement, ensures accountability, and reduces risks in future operations, ultimately protecting Sinvac’s reputation and resources.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build a sustainable product and process, which in the longer term increases the profitability of the business as it avoids the loss of business.</a:t>
            </a:r>
            <a:endParaRPr lang="en-Z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AC2DCC-8AA5-5B68-B86A-317A2AB5A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156" y="3160586"/>
            <a:ext cx="4540647" cy="2748918"/>
          </a:xfrm>
          <a:prstGeom prst="rect">
            <a:avLst/>
          </a:prstGeom>
        </p:spPr>
      </p:pic>
      <p:graphicFrame>
        <p:nvGraphicFramePr>
          <p:cNvPr id="10" name="TextBox 2">
            <a:extLst>
              <a:ext uri="{FF2B5EF4-FFF2-40B4-BE49-F238E27FC236}">
                <a16:creationId xmlns:a16="http://schemas.microsoft.com/office/drawing/2014/main" id="{5F74D7DF-5C1C-B778-46B9-CC247EF42A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665586"/>
              </p:ext>
            </p:extLst>
          </p:nvPr>
        </p:nvGraphicFramePr>
        <p:xfrm>
          <a:off x="540197" y="1157427"/>
          <a:ext cx="11111606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5130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05C632-8B35-986D-1954-F9D246764FC1}"/>
              </a:ext>
            </a:extLst>
          </p:cNvPr>
          <p:cNvSpPr txBox="1"/>
          <p:nvPr/>
        </p:nvSpPr>
        <p:spPr>
          <a:xfrm>
            <a:off x="4635691" y="251036"/>
            <a:ext cx="6562726" cy="1658198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spc="-120" dirty="0">
                <a:solidFill>
                  <a:srgbClr val="3C3E5F"/>
                </a:solidFill>
                <a:latin typeface="+mj-lt"/>
                <a:ea typeface="+mj-ea"/>
                <a:cs typeface="+mj-cs"/>
              </a:rPr>
              <a:t>When to issue a Non-conformance Report </a:t>
            </a:r>
          </a:p>
        </p:txBody>
      </p:sp>
      <p:pic>
        <p:nvPicPr>
          <p:cNvPr id="13" name="Picture 12" descr="Packages on conveyor belt">
            <a:extLst>
              <a:ext uri="{FF2B5EF4-FFF2-40B4-BE49-F238E27FC236}">
                <a16:creationId xmlns:a16="http://schemas.microsoft.com/office/drawing/2014/main" id="{D44B0954-B655-481D-95E7-A360EC60E0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08" r="46242" b="-2"/>
          <a:stretch/>
        </p:blipFill>
        <p:spPr>
          <a:xfrm>
            <a:off x="20" y="-6418"/>
            <a:ext cx="4077443" cy="68644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3245E5-D5ED-4BFF-8D45-F270376127EE}"/>
              </a:ext>
            </a:extLst>
          </p:cNvPr>
          <p:cNvSpPr txBox="1"/>
          <p:nvPr/>
        </p:nvSpPr>
        <p:spPr>
          <a:xfrm>
            <a:off x="4702557" y="2011680"/>
            <a:ext cx="64289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non-conformance report is issued 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whenever a product, service, or process does not comply with the requirements.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following examples can be an indication for issuing an NCR: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Product failure/ quality issues during manufacturing.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Any type of equipment malfunction.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Any raw material processing errors.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defective product is returned to the manufacturer.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Products fails final/site inspection.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vendor supplies incorrect components.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Products are delivered late to customers.</a:t>
            </a:r>
          </a:p>
          <a:p>
            <a:pPr indent="-285750" defTabSz="914400" fontAlgn="base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deviation from any Standard Operating Procedure.</a:t>
            </a:r>
          </a:p>
          <a:p>
            <a:pPr marL="285750" indent="-285750" defTabSz="9144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 "/>
            </a:pPr>
            <a:endParaRPr lang="en-US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6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D20D8C-B4CB-9676-53E3-B7FF657F5472}"/>
              </a:ext>
            </a:extLst>
          </p:cNvPr>
          <p:cNvSpPr txBox="1"/>
          <p:nvPr/>
        </p:nvSpPr>
        <p:spPr>
          <a:xfrm>
            <a:off x="326053" y="255975"/>
            <a:ext cx="7030059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ZA" sz="2700" b="1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How</a:t>
            </a:r>
            <a:r>
              <a:rPr lang="en-ZA" sz="2700" b="1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to issue Non-conformances report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0ED97A-F743-8F52-86B9-B676A94BFFED}"/>
              </a:ext>
            </a:extLst>
          </p:cNvPr>
          <p:cNvSpPr txBox="1"/>
          <p:nvPr/>
        </p:nvSpPr>
        <p:spPr>
          <a:xfrm>
            <a:off x="578399" y="969714"/>
            <a:ext cx="11035202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Raise the NCR by completing the following information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Date of Incident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Basic information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Severity of incident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Full description of Non-compliance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Send for investigation to investigator and Madelein (For numbering of NCR)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Investigation of the following must be completed within the 1</a:t>
            </a:r>
            <a:r>
              <a:rPr lang="en-GB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24 hours by the investigator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Sub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standard acts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and conditions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Immediate corrective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Investigation of the following must be completed within 2</a:t>
            </a:r>
            <a:r>
              <a:rPr lang="en-GB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24 hours by the investigator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Root cause analysis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Preventative corrective actions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Sign off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NCRs are signed of by BU Managers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Customer related (Returns and complaints), Credit notes, High risk and catastrophic NCRs are reviewed weekly and signed of by EXCO. 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Take Note: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Credit note Requisition Form will require a registered NCR number before processing will take place. </a:t>
            </a:r>
          </a:p>
          <a:p>
            <a:endParaRPr lang="en-Z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7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9F24E-EC82-AF66-B50E-3E1E5E05C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6C2E42B-2310-C3A0-A547-CA50DFBCBA05}"/>
              </a:ext>
            </a:extLst>
          </p:cNvPr>
          <p:cNvSpPr txBox="1"/>
          <p:nvPr/>
        </p:nvSpPr>
        <p:spPr>
          <a:xfrm>
            <a:off x="326054" y="255975"/>
            <a:ext cx="2102354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700" b="1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The NCR</a:t>
            </a:r>
            <a:endParaRPr lang="en-ZA" sz="2700" b="1" dirty="0">
              <a:solidFill>
                <a:schemeClr val="accent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74AD4-F861-F986-B251-6B50D7E15243}"/>
              </a:ext>
            </a:extLst>
          </p:cNvPr>
          <p:cNvSpPr txBox="1"/>
          <p:nvPr/>
        </p:nvSpPr>
        <p:spPr>
          <a:xfrm>
            <a:off x="326054" y="1147044"/>
            <a:ext cx="1103520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Sinvac has now automated the process.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Start the process here: </a:t>
            </a:r>
            <a:r>
              <a:rPr lang="en-ZA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https://forms.office.com/r/fX9jMzJ6t4</a:t>
            </a:r>
            <a:endParaRPr lang="en-ZA" sz="1800" u="sng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038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212</TotalTime>
  <Words>698</Words>
  <Application>Microsoft Office PowerPoint</Application>
  <PresentationFormat>Widescreen</PresentationFormat>
  <Paragraphs>58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 Light</vt:lpstr>
      <vt:lpstr>Wingdings</vt:lpstr>
      <vt:lpstr>Metropolitan</vt:lpstr>
      <vt:lpstr>Non-Conformance Report (NCR)  A constant drive towards improvement   Madelein Steinberg </vt:lpstr>
      <vt:lpstr>Introduction </vt:lpstr>
      <vt:lpstr>What is an NCR? </vt:lpstr>
      <vt:lpstr>WHAT an NCR is NOT: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Hanlie Delport - SINVAC</dc:creator>
  <cp:lastModifiedBy>Hanlie Delport - SINVAC</cp:lastModifiedBy>
  <cp:revision>1</cp:revision>
  <dcterms:created xsi:type="dcterms:W3CDTF">2025-02-21T06:59:35Z</dcterms:created>
  <dcterms:modified xsi:type="dcterms:W3CDTF">2025-02-28T08:23:55Z</dcterms:modified>
</cp:coreProperties>
</file>